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nsolas" charset="1" panose="020B0609020204030204"/>
      <p:regular r:id="rId10"/>
    </p:embeddedFont>
    <p:embeddedFont>
      <p:font typeface="Consolas Bold" charset="1" panose="020B0709020204030204"/>
      <p:regular r:id="rId11"/>
    </p:embeddedFont>
    <p:embeddedFont>
      <p:font typeface="Consolas Italics" charset="1" panose="020B06090202040A0204"/>
      <p:regular r:id="rId12"/>
    </p:embeddedFont>
    <p:embeddedFont>
      <p:font typeface="Consolas Bold Italics" charset="1" panose="020B07090202040A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iki.merproject.org/wiki/Artwork" TargetMode="External" Type="http://schemas.openxmlformats.org/officeDocument/2006/relationships/hyperlink"/><Relationship Id="rId4" Target="https://creativecommons.org/licenses/by/3.0/" TargetMode="External" Type="http://schemas.openxmlformats.org/officeDocument/2006/relationships/hyperlink"/><Relationship Id="rId5"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91440" y="10323195"/>
            <a:ext cx="18105120" cy="264333"/>
          </a:xfrm>
          <a:prstGeom prst="rect">
            <a:avLst/>
          </a:prstGeom>
        </p:spPr>
        <p:txBody>
          <a:bodyPr anchor="t" rtlCol="false" tIns="0" lIns="0" bIns="0" rIns="0">
            <a:spAutoFit/>
          </a:bodyPr>
          <a:lstStyle/>
          <a:p>
            <a:pPr algn="l">
              <a:lnSpc>
                <a:spcPts val="1620"/>
              </a:lnSpc>
            </a:pPr>
            <a:r>
              <a:rPr lang="en-US" sz="1350" spc="12" u="sng">
                <a:solidFill>
                  <a:srgbClr val="0563C1"/>
                </a:solidFill>
                <a:latin typeface="TT Rounds Condensed"/>
                <a:hlinkClick r:id="rId3" tooltip="https://wiki.merproject.org/wiki/Artwork"/>
              </a:rPr>
              <a:t>This Photo</a:t>
            </a:r>
            <a:r>
              <a:rPr lang="en-US" sz="1350" spc="12">
                <a:solidFill>
                  <a:srgbClr val="000000"/>
                </a:solidFill>
                <a:latin typeface="TT Rounds Condensed"/>
              </a:rPr>
              <a:t> by Unknown Author is licensed under </a:t>
            </a:r>
            <a:r>
              <a:rPr lang="en-US" sz="1350" spc="12" u="sng">
                <a:solidFill>
                  <a:srgbClr val="0563C1"/>
                </a:solidFill>
                <a:latin typeface="TT Rounds Condensed"/>
                <a:hlinkClick r:id="rId4" tooltip="https://creativecommons.org/licenses/by/3.0/"/>
              </a:rPr>
              <a:t>CC BY</a:t>
            </a:r>
          </a:p>
        </p:txBody>
      </p:sp>
      <p:sp>
        <p:nvSpPr>
          <p:cNvPr name="TextBox 4" id="4"/>
          <p:cNvSpPr txBox="true"/>
          <p:nvPr/>
        </p:nvSpPr>
        <p:spPr>
          <a:xfrm rot="0">
            <a:off x="8857754" y="1212076"/>
            <a:ext cx="8654994" cy="3885704"/>
          </a:xfrm>
          <a:prstGeom prst="rect">
            <a:avLst/>
          </a:prstGeom>
        </p:spPr>
        <p:txBody>
          <a:bodyPr anchor="t" rtlCol="false" tIns="0" lIns="0" bIns="0" rIns="0">
            <a:spAutoFit/>
          </a:bodyPr>
          <a:lstStyle/>
          <a:p>
            <a:pPr algn="ctr">
              <a:lnSpc>
                <a:spcPts val="7776"/>
              </a:lnSpc>
            </a:pPr>
            <a:r>
              <a:rPr lang="en-US" sz="7200">
                <a:solidFill>
                  <a:srgbClr val="DBDBDB"/>
                </a:solidFill>
                <a:latin typeface="Arimo"/>
              </a:rPr>
              <a:t>EARTHQUAKE PREDICTION MODEL USING PYTHON</a:t>
            </a:r>
          </a:p>
        </p:txBody>
      </p:sp>
      <p:sp>
        <p:nvSpPr>
          <p:cNvPr name="TextBox 5" id="5"/>
          <p:cNvSpPr txBox="true"/>
          <p:nvPr/>
        </p:nvSpPr>
        <p:spPr>
          <a:xfrm rot="0">
            <a:off x="9066474" y="6245398"/>
            <a:ext cx="8654994" cy="2675992"/>
          </a:xfrm>
          <a:prstGeom prst="rect">
            <a:avLst/>
          </a:prstGeom>
        </p:spPr>
        <p:txBody>
          <a:bodyPr anchor="t" rtlCol="false" tIns="0" lIns="0" bIns="0" rIns="0">
            <a:spAutoFit/>
          </a:bodyPr>
          <a:lstStyle/>
          <a:p>
            <a:pPr algn="ctr">
              <a:lnSpc>
                <a:spcPts val="3499"/>
              </a:lnSpc>
            </a:pPr>
            <a:r>
              <a:rPr lang="en-US" sz="3600">
                <a:solidFill>
                  <a:srgbClr val="DBDBDB"/>
                </a:solidFill>
                <a:latin typeface="Arimo"/>
              </a:rPr>
              <a:t>N.K.Shiva Dharshini</a:t>
            </a:r>
          </a:p>
          <a:p>
            <a:pPr algn="ctr">
              <a:lnSpc>
                <a:spcPts val="3499"/>
              </a:lnSpc>
            </a:pPr>
            <a:r>
              <a:rPr lang="en-US" sz="3600">
                <a:solidFill>
                  <a:srgbClr val="DBDBDB"/>
                </a:solidFill>
                <a:latin typeface="Arimo"/>
              </a:rPr>
              <a:t>M.G.Linisha</a:t>
            </a:r>
          </a:p>
          <a:p>
            <a:pPr algn="ctr">
              <a:lnSpc>
                <a:spcPts val="3499"/>
              </a:lnSpc>
            </a:pPr>
            <a:r>
              <a:rPr lang="en-US" sz="3600">
                <a:solidFill>
                  <a:srgbClr val="DBDBDB"/>
                </a:solidFill>
                <a:latin typeface="Arimo"/>
              </a:rPr>
              <a:t>M.Manju</a:t>
            </a:r>
          </a:p>
          <a:p>
            <a:pPr algn="ctr">
              <a:lnSpc>
                <a:spcPts val="3499"/>
              </a:lnSpc>
            </a:pPr>
            <a:r>
              <a:rPr lang="en-US" sz="3600">
                <a:solidFill>
                  <a:srgbClr val="DBDBDB"/>
                </a:solidFill>
                <a:latin typeface="Arimo"/>
              </a:rPr>
              <a:t>P.A.Ninny</a:t>
            </a:r>
          </a:p>
          <a:p>
            <a:pPr algn="ctr">
              <a:lnSpc>
                <a:spcPts val="3499"/>
              </a:lnSpc>
            </a:pPr>
            <a:r>
              <a:rPr lang="en-US" sz="3600">
                <a:solidFill>
                  <a:srgbClr val="DBDBDB"/>
                </a:solidFill>
                <a:latin typeface="Arimo"/>
              </a:rPr>
              <a:t>J.F.Josheba Agnes</a:t>
            </a:r>
          </a:p>
          <a:p>
            <a:pPr algn="ctr">
              <a:lnSpc>
                <a:spcPts val="3499"/>
              </a:lnSpc>
            </a:pPr>
          </a:p>
        </p:txBody>
      </p:sp>
      <p:sp>
        <p:nvSpPr>
          <p:cNvPr name="Freeform 6" id="6"/>
          <p:cNvSpPr/>
          <p:nvPr/>
        </p:nvSpPr>
        <p:spPr>
          <a:xfrm flipH="false" flipV="false" rot="0">
            <a:off x="0" y="25346"/>
            <a:ext cx="8420432" cy="5118156"/>
          </a:xfrm>
          <a:custGeom>
            <a:avLst/>
            <a:gdLst/>
            <a:ahLst/>
            <a:cxnLst/>
            <a:rect r="r" b="b" t="t" l="l"/>
            <a:pathLst>
              <a:path h="5118156" w="8420432">
                <a:moveTo>
                  <a:pt x="0" y="0"/>
                </a:moveTo>
                <a:lnTo>
                  <a:pt x="8420432" y="0"/>
                </a:lnTo>
                <a:lnTo>
                  <a:pt x="8420432" y="5118156"/>
                </a:lnTo>
                <a:lnTo>
                  <a:pt x="0" y="5118156"/>
                </a:lnTo>
                <a:lnTo>
                  <a:pt x="0" y="0"/>
                </a:lnTo>
                <a:close/>
              </a:path>
            </a:pathLst>
          </a:custGeom>
          <a:blipFill>
            <a:blip r:embed="rId5"/>
            <a:stretch>
              <a:fillRect l="0" t="-5949" r="0" b="-5949"/>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19" r="0" b="-5619"/>
            </a:stretch>
          </a:blipFill>
        </p:spPr>
      </p:sp>
      <p:sp>
        <p:nvSpPr>
          <p:cNvPr name="Freeform 3" id="3"/>
          <p:cNvSpPr/>
          <p:nvPr/>
        </p:nvSpPr>
        <p:spPr>
          <a:xfrm flipH="false" flipV="false" rot="0">
            <a:off x="1331842" y="778233"/>
            <a:ext cx="15624314" cy="8730532"/>
          </a:xfrm>
          <a:custGeom>
            <a:avLst/>
            <a:gdLst/>
            <a:ahLst/>
            <a:cxnLst/>
            <a:rect r="r" b="b" t="t" l="l"/>
            <a:pathLst>
              <a:path h="8730532" w="15624314">
                <a:moveTo>
                  <a:pt x="0" y="0"/>
                </a:moveTo>
                <a:lnTo>
                  <a:pt x="15624314" y="0"/>
                </a:lnTo>
                <a:lnTo>
                  <a:pt x="15624314" y="8730533"/>
                </a:lnTo>
                <a:lnTo>
                  <a:pt x="0" y="8730533"/>
                </a:lnTo>
                <a:lnTo>
                  <a:pt x="0" y="0"/>
                </a:lnTo>
                <a:close/>
              </a:path>
            </a:pathLst>
          </a:custGeom>
          <a:blipFill>
            <a:blip r:embed="rId3"/>
            <a:stretch>
              <a:fillRect l="0" t="-1524" r="0" b="-152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19" r="0" b="-5619"/>
            </a:stretch>
          </a:blipFill>
        </p:spPr>
      </p:sp>
      <p:sp>
        <p:nvSpPr>
          <p:cNvPr name="Freeform 3" id="3"/>
          <p:cNvSpPr/>
          <p:nvPr/>
        </p:nvSpPr>
        <p:spPr>
          <a:xfrm flipH="false" flipV="false" rot="0">
            <a:off x="9589275" y="-119270"/>
            <a:ext cx="8814020" cy="10287000"/>
          </a:xfrm>
          <a:custGeom>
            <a:avLst/>
            <a:gdLst/>
            <a:ahLst/>
            <a:cxnLst/>
            <a:rect r="r" b="b" t="t" l="l"/>
            <a:pathLst>
              <a:path h="10287000" w="8814020">
                <a:moveTo>
                  <a:pt x="0" y="0"/>
                </a:moveTo>
                <a:lnTo>
                  <a:pt x="8814019" y="0"/>
                </a:lnTo>
                <a:lnTo>
                  <a:pt x="8814019" y="10287000"/>
                </a:lnTo>
                <a:lnTo>
                  <a:pt x="0" y="10287000"/>
                </a:lnTo>
                <a:lnTo>
                  <a:pt x="0" y="0"/>
                </a:lnTo>
                <a:close/>
              </a:path>
            </a:pathLst>
          </a:custGeom>
          <a:blipFill>
            <a:blip r:embed="rId3"/>
            <a:stretch>
              <a:fillRect l="0" t="-11791" r="0" b="-11791"/>
            </a:stretch>
          </a:blipFill>
        </p:spPr>
      </p:sp>
      <p:sp>
        <p:nvSpPr>
          <p:cNvPr name="TextBox 4" id="4"/>
          <p:cNvSpPr txBox="true"/>
          <p:nvPr/>
        </p:nvSpPr>
        <p:spPr>
          <a:xfrm rot="0">
            <a:off x="672879" y="2650325"/>
            <a:ext cx="7588525" cy="4507617"/>
          </a:xfrm>
          <a:prstGeom prst="rect">
            <a:avLst/>
          </a:prstGeom>
        </p:spPr>
        <p:txBody>
          <a:bodyPr anchor="t" rtlCol="false" tIns="0" lIns="0" bIns="0" rIns="0">
            <a:spAutoFit/>
          </a:bodyPr>
          <a:lstStyle/>
          <a:p>
            <a:pPr algn="l">
              <a:lnSpc>
                <a:spcPts val="8640"/>
              </a:lnSpc>
            </a:pPr>
            <a:r>
              <a:rPr lang="en-US" sz="7200">
                <a:solidFill>
                  <a:srgbClr val="DBDBDB"/>
                </a:solidFill>
                <a:latin typeface="Arimo"/>
              </a:rPr>
              <a:t>Flowchart for creating a earthquake prediction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19" r="0" b="-5619"/>
            </a:stretch>
          </a:blipFill>
        </p:spPr>
      </p:sp>
      <p:sp>
        <p:nvSpPr>
          <p:cNvPr name="TextBox 3" id="3"/>
          <p:cNvSpPr txBox="true"/>
          <p:nvPr/>
        </p:nvSpPr>
        <p:spPr>
          <a:xfrm rot="0">
            <a:off x="525780" y="720656"/>
            <a:ext cx="15590520" cy="1858804"/>
          </a:xfrm>
          <a:prstGeom prst="rect">
            <a:avLst/>
          </a:prstGeom>
        </p:spPr>
        <p:txBody>
          <a:bodyPr anchor="t" rtlCol="false" tIns="0" lIns="0" bIns="0" rIns="0">
            <a:spAutoFit/>
          </a:bodyPr>
          <a:lstStyle/>
          <a:p>
            <a:pPr algn="l">
              <a:lnSpc>
                <a:spcPts val="7128"/>
              </a:lnSpc>
            </a:pPr>
            <a:r>
              <a:rPr lang="en-US" sz="6600">
                <a:solidFill>
                  <a:srgbClr val="DBDBDB"/>
                </a:solidFill>
                <a:latin typeface="Arimo"/>
              </a:rPr>
              <a:t>CONCLUSION</a:t>
            </a:r>
          </a:p>
        </p:txBody>
      </p:sp>
      <p:sp>
        <p:nvSpPr>
          <p:cNvPr name="TextBox 4" id="4"/>
          <p:cNvSpPr txBox="true"/>
          <p:nvPr/>
        </p:nvSpPr>
        <p:spPr>
          <a:xfrm rot="0">
            <a:off x="525780" y="2949986"/>
            <a:ext cx="8084488" cy="5883087"/>
          </a:xfrm>
          <a:prstGeom prst="rect">
            <a:avLst/>
          </a:prstGeom>
        </p:spPr>
        <p:txBody>
          <a:bodyPr anchor="t" rtlCol="false" tIns="0" lIns="0" bIns="0" rIns="0">
            <a:spAutoFit/>
          </a:bodyPr>
          <a:lstStyle/>
          <a:p>
            <a:pPr algn="l">
              <a:lnSpc>
                <a:spcPts val="5040"/>
              </a:lnSpc>
            </a:pPr>
            <a:r>
              <a:rPr lang="en-US" sz="4200">
                <a:solidFill>
                  <a:srgbClr val="DBDBDB"/>
                </a:solidFill>
                <a:latin typeface="Arimo"/>
              </a:rPr>
              <a:t>In this Machine Learning project, </a:t>
            </a:r>
          </a:p>
          <a:p>
            <a:pPr algn="l">
              <a:lnSpc>
                <a:spcPts val="5040"/>
              </a:lnSpc>
            </a:pPr>
            <a:r>
              <a:rPr lang="en-US" sz="4200">
                <a:solidFill>
                  <a:srgbClr val="DBDBDB"/>
                </a:solidFill>
                <a:latin typeface="Arimo"/>
              </a:rPr>
              <a:t>we built an earthquake prediction system.</a:t>
            </a:r>
          </a:p>
          <a:p>
            <a:pPr algn="l">
              <a:lnSpc>
                <a:spcPts val="5040"/>
              </a:lnSpc>
            </a:pPr>
            <a:r>
              <a:rPr lang="en-US" sz="4200">
                <a:solidFill>
                  <a:srgbClr val="DBDBDB"/>
                </a:solidFill>
                <a:latin typeface="Arimo"/>
              </a:rPr>
              <a:t> In this project, we used</a:t>
            </a:r>
          </a:p>
          <a:p>
            <a:pPr algn="l">
              <a:lnSpc>
                <a:spcPts val="5040"/>
              </a:lnSpc>
            </a:pPr>
            <a:r>
              <a:rPr lang="en-US" sz="4200">
                <a:solidFill>
                  <a:srgbClr val="DBDBDB"/>
                </a:solidFill>
                <a:latin typeface="Arimo"/>
              </a:rPr>
              <a:t>Random Forest Classifier, SVC, </a:t>
            </a:r>
          </a:p>
          <a:p>
            <a:pPr algn="l">
              <a:lnSpc>
                <a:spcPts val="5040"/>
              </a:lnSpc>
            </a:pPr>
            <a:r>
              <a:rPr lang="en-US" sz="4200">
                <a:solidFill>
                  <a:srgbClr val="DBDBDB"/>
                </a:solidFill>
                <a:latin typeface="Arimo"/>
              </a:rPr>
              <a:t>and Gradient Boosting algorithm</a:t>
            </a:r>
          </a:p>
          <a:p>
            <a:pPr algn="l">
              <a:lnSpc>
                <a:spcPts val="5040"/>
              </a:lnSpc>
            </a:pPr>
            <a:r>
              <a:rPr lang="en-US" sz="4200">
                <a:solidFill>
                  <a:srgbClr val="DBDBDB"/>
                </a:solidFill>
                <a:latin typeface="Arimo"/>
              </a:rPr>
              <a:t> in this project.</a:t>
            </a:r>
          </a:p>
        </p:txBody>
      </p:sp>
      <p:sp>
        <p:nvSpPr>
          <p:cNvPr name="Freeform 5" id="5"/>
          <p:cNvSpPr/>
          <p:nvPr/>
        </p:nvSpPr>
        <p:spPr>
          <a:xfrm flipH="false" flipV="false" rot="0">
            <a:off x="8456212" y="2801816"/>
            <a:ext cx="9255318" cy="5244320"/>
          </a:xfrm>
          <a:custGeom>
            <a:avLst/>
            <a:gdLst/>
            <a:ahLst/>
            <a:cxnLst/>
            <a:rect r="r" b="b" t="t" l="l"/>
            <a:pathLst>
              <a:path h="5244320" w="9255318">
                <a:moveTo>
                  <a:pt x="0" y="0"/>
                </a:moveTo>
                <a:lnTo>
                  <a:pt x="9255318" y="0"/>
                </a:lnTo>
                <a:lnTo>
                  <a:pt x="9255318" y="5244319"/>
                </a:lnTo>
                <a:lnTo>
                  <a:pt x="0" y="5244319"/>
                </a:lnTo>
                <a:lnTo>
                  <a:pt x="0" y="0"/>
                </a:lnTo>
                <a:close/>
              </a:path>
            </a:pathLst>
          </a:custGeom>
          <a:blipFill>
            <a:blip r:embed="rId3"/>
            <a:stretch>
              <a:fillRect l="-348" t="0" r="-348"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8" y="0"/>
            <a:ext cx="18288000" cy="10278723"/>
          </a:xfrm>
          <a:custGeom>
            <a:avLst/>
            <a:gdLst/>
            <a:ahLst/>
            <a:cxnLst/>
            <a:rect r="r" b="b" t="t" l="l"/>
            <a:pathLst>
              <a:path h="10278723" w="18288000">
                <a:moveTo>
                  <a:pt x="0" y="0"/>
                </a:moveTo>
                <a:lnTo>
                  <a:pt x="18288000" y="0"/>
                </a:lnTo>
                <a:lnTo>
                  <a:pt x="18288000" y="10278723"/>
                </a:lnTo>
                <a:lnTo>
                  <a:pt x="0" y="10278723"/>
                </a:lnTo>
                <a:lnTo>
                  <a:pt x="0" y="0"/>
                </a:lnTo>
                <a:close/>
              </a:path>
            </a:pathLst>
          </a:custGeom>
          <a:blipFill>
            <a:blip r:embed="rId2"/>
            <a:stretch>
              <a:fillRect l="0" t="-5663" r="0" b="-5663"/>
            </a:stretch>
          </a:blipFill>
        </p:spPr>
      </p:sp>
      <p:sp>
        <p:nvSpPr>
          <p:cNvPr name="TextBox 3" id="3"/>
          <p:cNvSpPr txBox="true"/>
          <p:nvPr/>
        </p:nvSpPr>
        <p:spPr>
          <a:xfrm rot="0">
            <a:off x="4614740" y="3730830"/>
            <a:ext cx="9054546" cy="1470154"/>
          </a:xfrm>
          <a:prstGeom prst="rect">
            <a:avLst/>
          </a:prstGeom>
        </p:spPr>
        <p:txBody>
          <a:bodyPr anchor="t" rtlCol="false" tIns="0" lIns="0" bIns="0" rIns="0">
            <a:spAutoFit/>
          </a:bodyPr>
          <a:lstStyle/>
          <a:p>
            <a:pPr algn="l">
              <a:lnSpc>
                <a:spcPts val="10800"/>
              </a:lnSpc>
            </a:pPr>
            <a:r>
              <a:rPr lang="en-US" sz="9000">
                <a:solidFill>
                  <a:srgbClr val="DBDBDB"/>
                </a:solidFill>
                <a:latin typeface="Arim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348740" y="631507"/>
            <a:ext cx="15590520" cy="1858804"/>
          </a:xfrm>
          <a:prstGeom prst="rect">
            <a:avLst/>
          </a:prstGeom>
        </p:spPr>
        <p:txBody>
          <a:bodyPr anchor="t" rtlCol="false" tIns="0" lIns="0" bIns="0" rIns="0">
            <a:spAutoFit/>
          </a:bodyPr>
          <a:lstStyle/>
          <a:p>
            <a:pPr algn="l">
              <a:lnSpc>
                <a:spcPts val="7128"/>
              </a:lnSpc>
            </a:pPr>
            <a:r>
              <a:rPr lang="en-US" sz="6600">
                <a:solidFill>
                  <a:srgbClr val="DBDBDB"/>
                </a:solidFill>
                <a:latin typeface="Arimo"/>
              </a:rPr>
              <a:t>DATASET FOR EARTHQUAKE</a:t>
            </a:r>
          </a:p>
        </p:txBody>
      </p:sp>
      <p:sp>
        <p:nvSpPr>
          <p:cNvPr name="Freeform 4" id="4"/>
          <p:cNvSpPr/>
          <p:nvPr/>
        </p:nvSpPr>
        <p:spPr>
          <a:xfrm flipH="false" flipV="false" rot="0">
            <a:off x="2369408" y="2829697"/>
            <a:ext cx="13049250" cy="7233240"/>
          </a:xfrm>
          <a:custGeom>
            <a:avLst/>
            <a:gdLst/>
            <a:ahLst/>
            <a:cxnLst/>
            <a:rect r="r" b="b" t="t" l="l"/>
            <a:pathLst>
              <a:path h="7233240" w="13049250">
                <a:moveTo>
                  <a:pt x="0" y="0"/>
                </a:moveTo>
                <a:lnTo>
                  <a:pt x="13049250" y="0"/>
                </a:lnTo>
                <a:lnTo>
                  <a:pt x="13049250" y="7233241"/>
                </a:lnTo>
                <a:lnTo>
                  <a:pt x="0" y="7233241"/>
                </a:lnTo>
                <a:lnTo>
                  <a:pt x="0" y="0"/>
                </a:lnTo>
                <a:close/>
              </a:path>
            </a:pathLst>
          </a:custGeom>
          <a:blipFill>
            <a:blip r:embed="rId3"/>
            <a:stretch>
              <a:fillRect l="0" t="-1093" r="0" b="-109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61345" y="601327"/>
            <a:ext cx="5887377" cy="353853"/>
          </a:xfrm>
          <a:prstGeom prst="rect">
            <a:avLst/>
          </a:prstGeom>
        </p:spPr>
        <p:txBody>
          <a:bodyPr anchor="t" rtlCol="false" tIns="0" lIns="0" bIns="0" rIns="0">
            <a:spAutoFit/>
          </a:bodyPr>
          <a:lstStyle/>
          <a:p>
            <a:pPr algn="l">
              <a:lnSpc>
                <a:spcPts val="6415"/>
              </a:lnSpc>
            </a:pPr>
            <a:r>
              <a:rPr lang="en-US" sz="5940">
                <a:solidFill>
                  <a:srgbClr val="DBDBDB"/>
                </a:solidFill>
                <a:latin typeface="Arimo"/>
              </a:rPr>
              <a:t>SAMPLE CODE</a:t>
            </a:r>
          </a:p>
        </p:txBody>
      </p:sp>
      <p:sp>
        <p:nvSpPr>
          <p:cNvPr name="TextBox 4" id="4"/>
          <p:cNvSpPr txBox="true"/>
          <p:nvPr/>
        </p:nvSpPr>
        <p:spPr>
          <a:xfrm rot="0">
            <a:off x="459054" y="1758677"/>
            <a:ext cx="15590520" cy="8017103"/>
          </a:xfrm>
          <a:prstGeom prst="rect">
            <a:avLst/>
          </a:prstGeom>
        </p:spPr>
        <p:txBody>
          <a:bodyPr anchor="t" rtlCol="false" tIns="0" lIns="0" bIns="0" rIns="0">
            <a:spAutoFit/>
          </a:bodyPr>
          <a:lstStyle/>
          <a:p>
            <a:pPr algn="l">
              <a:lnSpc>
                <a:spcPts val="1995"/>
              </a:lnSpc>
            </a:pPr>
            <a:r>
              <a:rPr lang="en-US" sz="2310">
                <a:solidFill>
                  <a:srgbClr val="C586C0"/>
                </a:solidFill>
                <a:latin typeface="Arimo"/>
              </a:rPr>
              <a:t>import</a:t>
            </a:r>
            <a:r>
              <a:rPr lang="en-US" sz="2310">
                <a:solidFill>
                  <a:srgbClr val="CCCCCC"/>
                </a:solidFill>
                <a:latin typeface="Arimo"/>
              </a:rPr>
              <a:t> numpy </a:t>
            </a:r>
            <a:r>
              <a:rPr lang="en-US" sz="2310">
                <a:solidFill>
                  <a:srgbClr val="C586C0"/>
                </a:solidFill>
                <a:latin typeface="Arimo"/>
              </a:rPr>
              <a:t>as</a:t>
            </a:r>
            <a:r>
              <a:rPr lang="en-US" sz="2310">
                <a:solidFill>
                  <a:srgbClr val="CCCCCC"/>
                </a:solidFill>
                <a:latin typeface="Arimo"/>
              </a:rPr>
              <a:t> np</a:t>
            </a:r>
          </a:p>
          <a:p>
            <a:pPr algn="l">
              <a:lnSpc>
                <a:spcPts val="1995"/>
              </a:lnSpc>
            </a:pPr>
            <a:r>
              <a:rPr lang="en-US" sz="2310">
                <a:solidFill>
                  <a:srgbClr val="C586C0"/>
                </a:solidFill>
                <a:latin typeface="Arimo"/>
              </a:rPr>
              <a:t>import</a:t>
            </a:r>
            <a:r>
              <a:rPr lang="en-US" sz="2310">
                <a:solidFill>
                  <a:srgbClr val="CCCCCC"/>
                </a:solidFill>
                <a:latin typeface="Arimo"/>
              </a:rPr>
              <a:t> pandas </a:t>
            </a:r>
            <a:r>
              <a:rPr lang="en-US" sz="2310">
                <a:solidFill>
                  <a:srgbClr val="C586C0"/>
                </a:solidFill>
                <a:latin typeface="Arimo"/>
              </a:rPr>
              <a:t>as</a:t>
            </a:r>
            <a:r>
              <a:rPr lang="en-US" sz="2310">
                <a:solidFill>
                  <a:srgbClr val="CCCCCC"/>
                </a:solidFill>
                <a:latin typeface="Arimo"/>
              </a:rPr>
              <a:t> pd</a:t>
            </a:r>
          </a:p>
          <a:p>
            <a:pPr algn="l">
              <a:lnSpc>
                <a:spcPts val="1995"/>
              </a:lnSpc>
            </a:pPr>
            <a:r>
              <a:rPr lang="en-US" sz="2310">
                <a:solidFill>
                  <a:srgbClr val="C586C0"/>
                </a:solidFill>
                <a:latin typeface="Arimo"/>
              </a:rPr>
              <a:t>from</a:t>
            </a:r>
            <a:r>
              <a:rPr lang="en-US" sz="2310">
                <a:solidFill>
                  <a:srgbClr val="CCCCCC"/>
                </a:solidFill>
                <a:latin typeface="Arimo"/>
              </a:rPr>
              <a:t> sklearn.model_selection </a:t>
            </a:r>
            <a:r>
              <a:rPr lang="en-US" sz="2310">
                <a:solidFill>
                  <a:srgbClr val="C586C0"/>
                </a:solidFill>
                <a:latin typeface="Arimo"/>
              </a:rPr>
              <a:t>import</a:t>
            </a:r>
            <a:r>
              <a:rPr lang="en-US" sz="2310">
                <a:solidFill>
                  <a:srgbClr val="CCCCCC"/>
                </a:solidFill>
                <a:latin typeface="Arimo"/>
              </a:rPr>
              <a:t> train_test_split</a:t>
            </a:r>
          </a:p>
          <a:p>
            <a:pPr algn="l">
              <a:lnSpc>
                <a:spcPts val="1995"/>
              </a:lnSpc>
            </a:pPr>
            <a:r>
              <a:rPr lang="en-US" sz="2310">
                <a:solidFill>
                  <a:srgbClr val="C586C0"/>
                </a:solidFill>
                <a:latin typeface="Arimo"/>
              </a:rPr>
              <a:t>import</a:t>
            </a:r>
            <a:r>
              <a:rPr lang="en-US" sz="2310">
                <a:solidFill>
                  <a:srgbClr val="CCCCCC"/>
                </a:solidFill>
                <a:latin typeface="Arimo"/>
              </a:rPr>
              <a:t> pickle</a:t>
            </a:r>
          </a:p>
          <a:p>
            <a:pPr algn="l">
              <a:lnSpc>
                <a:spcPts val="1995"/>
              </a:lnSpc>
            </a:pPr>
            <a:r>
              <a:rPr lang="en-US" sz="2310">
                <a:solidFill>
                  <a:srgbClr val="C586C0"/>
                </a:solidFill>
                <a:latin typeface="Arimo"/>
              </a:rPr>
              <a:t>from</a:t>
            </a:r>
            <a:r>
              <a:rPr lang="en-US" sz="2310">
                <a:solidFill>
                  <a:srgbClr val="CCCCCC"/>
                </a:solidFill>
                <a:latin typeface="Arimo"/>
              </a:rPr>
              <a:t> sklearn </a:t>
            </a:r>
            <a:r>
              <a:rPr lang="en-US" sz="2310">
                <a:solidFill>
                  <a:srgbClr val="C586C0"/>
                </a:solidFill>
                <a:latin typeface="Arimo"/>
              </a:rPr>
              <a:t>import</a:t>
            </a:r>
            <a:r>
              <a:rPr lang="en-US" sz="2310">
                <a:solidFill>
                  <a:srgbClr val="CCCCCC"/>
                </a:solidFill>
                <a:latin typeface="Arimo"/>
              </a:rPr>
              <a:t> metrics</a:t>
            </a:r>
          </a:p>
          <a:p>
            <a:pPr algn="l">
              <a:lnSpc>
                <a:spcPts val="1995"/>
              </a:lnSpc>
            </a:pPr>
            <a:r>
              <a:rPr lang="en-US" sz="2310">
                <a:solidFill>
                  <a:srgbClr val="C586C0"/>
                </a:solidFill>
                <a:latin typeface="Arimo"/>
              </a:rPr>
              <a:t>from</a:t>
            </a:r>
            <a:r>
              <a:rPr lang="en-US" sz="2310">
                <a:solidFill>
                  <a:srgbClr val="CCCCCC"/>
                </a:solidFill>
                <a:latin typeface="Arimo"/>
              </a:rPr>
              <a:t> sklearn.ensemble </a:t>
            </a:r>
            <a:r>
              <a:rPr lang="en-US" sz="2310">
                <a:solidFill>
                  <a:srgbClr val="C586C0"/>
                </a:solidFill>
                <a:latin typeface="Arimo"/>
              </a:rPr>
              <a:t>import</a:t>
            </a:r>
            <a:r>
              <a:rPr lang="en-US" sz="2310">
                <a:solidFill>
                  <a:srgbClr val="CCCCCC"/>
                </a:solidFill>
                <a:latin typeface="Arimo"/>
              </a:rPr>
              <a:t> RandomForestClassifier</a:t>
            </a:r>
          </a:p>
          <a:p>
            <a:pPr algn="l">
              <a:lnSpc>
                <a:spcPts val="1995"/>
              </a:lnSpc>
            </a:pPr>
            <a:r>
              <a:rPr lang="en-US" sz="2310">
                <a:solidFill>
                  <a:srgbClr val="CCCCCC"/>
                </a:solidFill>
                <a:latin typeface="Arimo"/>
              </a:rPr>
              <a:t>data </a:t>
            </a:r>
            <a:r>
              <a:rPr lang="en-US" sz="2310">
                <a:solidFill>
                  <a:srgbClr val="D4D4D4"/>
                </a:solidFill>
                <a:latin typeface="Arimo"/>
              </a:rPr>
              <a:t>=</a:t>
            </a:r>
            <a:r>
              <a:rPr lang="en-US" sz="2310">
                <a:solidFill>
                  <a:srgbClr val="CCCCCC"/>
                </a:solidFill>
                <a:latin typeface="Arimo"/>
              </a:rPr>
              <a:t> pd.read_csv(</a:t>
            </a:r>
            <a:r>
              <a:rPr lang="en-US" sz="2310">
                <a:solidFill>
                  <a:srgbClr val="CE9178"/>
                </a:solidFill>
                <a:latin typeface="Arimo"/>
              </a:rPr>
              <a:t>"dataset.csv"</a:t>
            </a:r>
            <a:r>
              <a:rPr lang="en-US" sz="2310">
                <a:solidFill>
                  <a:srgbClr val="CCCCCC"/>
                </a:solidFill>
                <a:latin typeface="Arimo"/>
              </a:rPr>
              <a:t>)</a:t>
            </a:r>
          </a:p>
          <a:p>
            <a:pPr algn="l">
              <a:lnSpc>
                <a:spcPts val="1995"/>
              </a:lnSpc>
            </a:pPr>
          </a:p>
          <a:p>
            <a:pPr algn="l">
              <a:lnSpc>
                <a:spcPts val="1995"/>
              </a:lnSpc>
            </a:pPr>
            <a:r>
              <a:rPr lang="en-US" sz="2310">
                <a:solidFill>
                  <a:srgbClr val="CCCCCC"/>
                </a:solidFill>
                <a:latin typeface="Arimo"/>
              </a:rPr>
              <a:t>data </a:t>
            </a:r>
            <a:r>
              <a:rPr lang="en-US" sz="2310">
                <a:solidFill>
                  <a:srgbClr val="D4D4D4"/>
                </a:solidFill>
                <a:latin typeface="Arimo"/>
              </a:rPr>
              <a:t>=</a:t>
            </a:r>
            <a:r>
              <a:rPr lang="en-US" sz="2310">
                <a:solidFill>
                  <a:srgbClr val="CCCCCC"/>
                </a:solidFill>
                <a:latin typeface="Arimo"/>
              </a:rPr>
              <a:t> np.array(data)</a:t>
            </a:r>
          </a:p>
          <a:p>
            <a:pPr algn="l">
              <a:lnSpc>
                <a:spcPts val="1995"/>
              </a:lnSpc>
            </a:pPr>
            <a:r>
              <a:rPr lang="en-US" sz="2310">
                <a:solidFill>
                  <a:srgbClr val="DCDCAA"/>
                </a:solidFill>
                <a:latin typeface="Arimo"/>
              </a:rPr>
              <a:t>print</a:t>
            </a:r>
            <a:r>
              <a:rPr lang="en-US" sz="2310">
                <a:solidFill>
                  <a:srgbClr val="CCCCCC"/>
                </a:solidFill>
                <a:latin typeface="Arimo"/>
              </a:rPr>
              <a:t>(data)</a:t>
            </a:r>
          </a:p>
          <a:p>
            <a:pPr algn="l">
              <a:lnSpc>
                <a:spcPts val="1995"/>
              </a:lnSpc>
            </a:pPr>
            <a:r>
              <a:rPr lang="en-US" sz="2310">
                <a:solidFill>
                  <a:srgbClr val="CCCCCC"/>
                </a:solidFill>
                <a:latin typeface="Arimo"/>
              </a:rPr>
              <a:t>X </a:t>
            </a:r>
            <a:r>
              <a:rPr lang="en-US" sz="2310">
                <a:solidFill>
                  <a:srgbClr val="D4D4D4"/>
                </a:solidFill>
                <a:latin typeface="Arimo"/>
              </a:rPr>
              <a:t>=</a:t>
            </a:r>
            <a:r>
              <a:rPr lang="en-US" sz="2310">
                <a:solidFill>
                  <a:srgbClr val="CCCCCC"/>
                </a:solidFill>
                <a:latin typeface="Arimo"/>
              </a:rPr>
              <a:t> data[:, </a:t>
            </a:r>
            <a:r>
              <a:rPr lang="en-US" sz="2310">
                <a:solidFill>
                  <a:srgbClr val="B5CEA8"/>
                </a:solidFill>
                <a:latin typeface="Arimo"/>
              </a:rPr>
              <a:t>0</a:t>
            </a:r>
            <a:r>
              <a:rPr lang="en-US" sz="2310">
                <a:solidFill>
                  <a:srgbClr val="CCCCCC"/>
                </a:solidFill>
                <a:latin typeface="Arimo"/>
              </a:rPr>
              <a:t>:</a:t>
            </a:r>
            <a:r>
              <a:rPr lang="en-US" sz="2310">
                <a:solidFill>
                  <a:srgbClr val="D4D4D4"/>
                </a:solidFill>
                <a:latin typeface="Arimo"/>
              </a:rPr>
              <a:t>-</a:t>
            </a:r>
            <a:r>
              <a:rPr lang="en-US" sz="2310">
                <a:solidFill>
                  <a:srgbClr val="B5CEA8"/>
                </a:solidFill>
                <a:latin typeface="Arimo"/>
              </a:rPr>
              <a:t>1</a:t>
            </a:r>
            <a:r>
              <a:rPr lang="en-US" sz="2310">
                <a:solidFill>
                  <a:srgbClr val="CCCCCC"/>
                </a:solidFill>
                <a:latin typeface="Arimo"/>
              </a:rPr>
              <a:t>]</a:t>
            </a:r>
          </a:p>
          <a:p>
            <a:pPr algn="l">
              <a:lnSpc>
                <a:spcPts val="1995"/>
              </a:lnSpc>
            </a:pPr>
            <a:r>
              <a:rPr lang="en-US" sz="2310">
                <a:solidFill>
                  <a:srgbClr val="CCCCCC"/>
                </a:solidFill>
                <a:latin typeface="Consolas"/>
              </a:rPr>
              <a:t>y </a:t>
            </a:r>
            <a:r>
              <a:rPr lang="en-US" sz="2310">
                <a:solidFill>
                  <a:srgbClr val="D4D4D4"/>
                </a:solidFill>
                <a:latin typeface="Consolas"/>
              </a:rPr>
              <a:t>=</a:t>
            </a:r>
            <a:r>
              <a:rPr lang="en-US" sz="2310">
                <a:solidFill>
                  <a:srgbClr val="CCCCCC"/>
                </a:solidFill>
                <a:latin typeface="Consolas"/>
              </a:rPr>
              <a:t> data[:, </a:t>
            </a:r>
            <a:r>
              <a:rPr lang="en-US" sz="2310">
                <a:solidFill>
                  <a:srgbClr val="D4D4D4"/>
                </a:solidFill>
                <a:latin typeface="Consolas"/>
              </a:rPr>
              <a:t>-</a:t>
            </a:r>
            <a:r>
              <a:rPr lang="en-US" sz="2310">
                <a:solidFill>
                  <a:srgbClr val="B5CEA8"/>
                </a:solidFill>
                <a:latin typeface="Consolas"/>
              </a:rPr>
              <a:t>1</a:t>
            </a:r>
            <a:r>
              <a:rPr lang="en-US" sz="2310">
                <a:solidFill>
                  <a:srgbClr val="CCCCCC"/>
                </a:solidFill>
                <a:latin typeface="Consolas"/>
              </a:rPr>
              <a:t>] y </a:t>
            </a:r>
            <a:r>
              <a:rPr lang="en-US" sz="2310">
                <a:solidFill>
                  <a:srgbClr val="D4D4D4"/>
                </a:solidFill>
                <a:latin typeface="Consolas"/>
              </a:rPr>
              <a:t>=</a:t>
            </a:r>
            <a:r>
              <a:rPr lang="en-US" sz="2310">
                <a:solidFill>
                  <a:srgbClr val="CCCCCC"/>
                </a:solidFill>
                <a:latin typeface="Consolas"/>
              </a:rPr>
              <a:t> y.astype(</a:t>
            </a:r>
            <a:r>
              <a:rPr lang="en-US" sz="2310">
                <a:solidFill>
                  <a:srgbClr val="CE9178"/>
                </a:solidFill>
                <a:latin typeface="Consolas"/>
              </a:rPr>
              <a:t>'int'</a:t>
            </a:r>
            <a:r>
              <a:rPr lang="en-US" sz="2310">
                <a:solidFill>
                  <a:srgbClr val="CCCCCC"/>
                </a:solidFill>
                <a:latin typeface="Consolas"/>
              </a:rPr>
              <a:t>)</a:t>
            </a:r>
          </a:p>
          <a:p>
            <a:pPr algn="l">
              <a:lnSpc>
                <a:spcPts val="1782"/>
              </a:lnSpc>
            </a:pPr>
            <a:r>
              <a:rPr lang="en-US" sz="2062">
                <a:solidFill>
                  <a:srgbClr val="CCCCCC"/>
                </a:solidFill>
                <a:latin typeface="Arimo"/>
              </a:rPr>
              <a:t>X </a:t>
            </a:r>
            <a:r>
              <a:rPr lang="en-US" sz="2062">
                <a:solidFill>
                  <a:srgbClr val="D4D4D4"/>
                </a:solidFill>
                <a:latin typeface="Arimo"/>
              </a:rPr>
              <a:t>=</a:t>
            </a:r>
            <a:r>
              <a:rPr lang="en-US" sz="2062">
                <a:solidFill>
                  <a:srgbClr val="CCCCCC"/>
                </a:solidFill>
                <a:latin typeface="Arimo"/>
              </a:rPr>
              <a:t> X.astype(</a:t>
            </a:r>
            <a:r>
              <a:rPr lang="en-US" sz="2062">
                <a:solidFill>
                  <a:srgbClr val="CE9178"/>
                </a:solidFill>
                <a:latin typeface="Arimo"/>
              </a:rPr>
              <a:t>'int'</a:t>
            </a:r>
            <a:r>
              <a:rPr lang="en-US" sz="2062">
                <a:solidFill>
                  <a:srgbClr val="CCCCCC"/>
                </a:solidFill>
                <a:latin typeface="Arimo"/>
              </a:rPr>
              <a:t>)</a:t>
            </a:r>
          </a:p>
          <a:p>
            <a:pPr algn="l">
              <a:lnSpc>
                <a:spcPts val="1782"/>
              </a:lnSpc>
            </a:pPr>
            <a:r>
              <a:rPr lang="en-US" sz="2062">
                <a:solidFill>
                  <a:srgbClr val="CCCCCC"/>
                </a:solidFill>
                <a:latin typeface="Arimo"/>
              </a:rPr>
              <a:t>X_train, X_test, y_train, y_test </a:t>
            </a:r>
            <a:r>
              <a:rPr lang="en-US" sz="2062">
                <a:solidFill>
                  <a:srgbClr val="D4D4D4"/>
                </a:solidFill>
                <a:latin typeface="Arimo"/>
              </a:rPr>
              <a:t>=</a:t>
            </a:r>
            <a:r>
              <a:rPr lang="en-US" sz="2062">
                <a:solidFill>
                  <a:srgbClr val="CCCCCC"/>
                </a:solidFill>
                <a:latin typeface="Arimo"/>
              </a:rPr>
              <a:t> train_test_split(X, y, </a:t>
            </a:r>
            <a:r>
              <a:rPr lang="en-US" sz="2062">
                <a:solidFill>
                  <a:srgbClr val="9CDCFE"/>
                </a:solidFill>
                <a:latin typeface="Arimo"/>
              </a:rPr>
              <a:t>test_size</a:t>
            </a:r>
            <a:r>
              <a:rPr lang="en-US" sz="2062">
                <a:solidFill>
                  <a:srgbClr val="D4D4D4"/>
                </a:solidFill>
                <a:latin typeface="Arimo"/>
              </a:rPr>
              <a:t>=</a:t>
            </a:r>
            <a:r>
              <a:rPr lang="en-US" sz="2062">
                <a:solidFill>
                  <a:srgbClr val="B5CEA8"/>
                </a:solidFill>
                <a:latin typeface="Arimo"/>
              </a:rPr>
              <a:t>0.2</a:t>
            </a:r>
            <a:r>
              <a:rPr lang="en-US" sz="2062">
                <a:solidFill>
                  <a:srgbClr val="CCCCCC"/>
                </a:solidFill>
                <a:latin typeface="Arimo"/>
              </a:rPr>
              <a:t>, </a:t>
            </a:r>
            <a:r>
              <a:rPr lang="en-US" sz="2062">
                <a:solidFill>
                  <a:srgbClr val="9CDCFE"/>
                </a:solidFill>
                <a:latin typeface="Arimo"/>
              </a:rPr>
              <a:t>random_state</a:t>
            </a:r>
            <a:r>
              <a:rPr lang="en-US" sz="2062">
                <a:solidFill>
                  <a:srgbClr val="D4D4D4"/>
                </a:solidFill>
                <a:latin typeface="Arimo"/>
              </a:rPr>
              <a:t>=</a:t>
            </a:r>
            <a:r>
              <a:rPr lang="en-US" sz="2062">
                <a:solidFill>
                  <a:srgbClr val="B5CEA8"/>
                </a:solidFill>
                <a:latin typeface="Arimo"/>
              </a:rPr>
              <a:t>0</a:t>
            </a:r>
            <a:r>
              <a:rPr lang="en-US" sz="2062">
                <a:solidFill>
                  <a:srgbClr val="CCCCCC"/>
                </a:solidFill>
                <a:latin typeface="Arimo"/>
              </a:rPr>
              <a:t>)</a:t>
            </a:r>
          </a:p>
          <a:p>
            <a:pPr algn="l">
              <a:lnSpc>
                <a:spcPts val="1782"/>
              </a:lnSpc>
            </a:pPr>
            <a:r>
              <a:rPr lang="en-US" sz="2062">
                <a:solidFill>
                  <a:srgbClr val="DCDCAA"/>
                </a:solidFill>
                <a:latin typeface="Arimo"/>
              </a:rPr>
              <a:t>print</a:t>
            </a:r>
            <a:r>
              <a:rPr lang="en-US" sz="2062">
                <a:solidFill>
                  <a:srgbClr val="CCCCCC"/>
                </a:solidFill>
                <a:latin typeface="Arimo"/>
              </a:rPr>
              <a:t>(X_train,y_train)</a:t>
            </a:r>
          </a:p>
          <a:p>
            <a:pPr algn="l">
              <a:lnSpc>
                <a:spcPts val="1782"/>
              </a:lnSpc>
            </a:pPr>
            <a:r>
              <a:rPr lang="en-US" sz="2062">
                <a:solidFill>
                  <a:srgbClr val="CCCCCC"/>
                </a:solidFill>
                <a:latin typeface="Arimo"/>
              </a:rPr>
              <a:t>rfc </a:t>
            </a:r>
            <a:r>
              <a:rPr lang="en-US" sz="2062">
                <a:solidFill>
                  <a:srgbClr val="D4D4D4"/>
                </a:solidFill>
                <a:latin typeface="Arimo"/>
              </a:rPr>
              <a:t>=</a:t>
            </a:r>
            <a:r>
              <a:rPr lang="en-US" sz="2062">
                <a:solidFill>
                  <a:srgbClr val="CCCCCC"/>
                </a:solidFill>
                <a:latin typeface="Arimo"/>
              </a:rPr>
              <a:t> RandomForestClassifier()</a:t>
            </a:r>
          </a:p>
          <a:p>
            <a:pPr algn="l">
              <a:lnSpc>
                <a:spcPts val="1782"/>
              </a:lnSpc>
            </a:pPr>
            <a:r>
              <a:rPr lang="en-US" sz="2062">
                <a:solidFill>
                  <a:srgbClr val="CCCCCC"/>
                </a:solidFill>
                <a:latin typeface="Arimo"/>
              </a:rPr>
              <a:t>rfc.fit(X_train, y_train)</a:t>
            </a:r>
          </a:p>
          <a:p>
            <a:pPr algn="l">
              <a:lnSpc>
                <a:spcPts val="1782"/>
              </a:lnSpc>
            </a:pPr>
            <a:r>
              <a:rPr lang="en-US" sz="2062">
                <a:solidFill>
                  <a:srgbClr val="CCCCCC"/>
                </a:solidFill>
                <a:latin typeface="Arimo"/>
              </a:rPr>
              <a:t>y_pred </a:t>
            </a:r>
            <a:r>
              <a:rPr lang="en-US" sz="2062">
                <a:solidFill>
                  <a:srgbClr val="D4D4D4"/>
                </a:solidFill>
                <a:latin typeface="Arimo"/>
              </a:rPr>
              <a:t>=</a:t>
            </a:r>
            <a:r>
              <a:rPr lang="en-US" sz="2062">
                <a:solidFill>
                  <a:srgbClr val="CCCCCC"/>
                </a:solidFill>
                <a:latin typeface="Arimo"/>
              </a:rPr>
              <a:t> rfc.predict(X_test)</a:t>
            </a:r>
          </a:p>
          <a:p>
            <a:pPr algn="l">
              <a:lnSpc>
                <a:spcPts val="1782"/>
              </a:lnSpc>
            </a:pPr>
          </a:p>
          <a:p>
            <a:pPr algn="l">
              <a:lnSpc>
                <a:spcPts val="1782"/>
              </a:lnSpc>
            </a:pPr>
            <a:r>
              <a:rPr lang="en-US" sz="2062">
                <a:solidFill>
                  <a:srgbClr val="DCDCAA"/>
                </a:solidFill>
                <a:latin typeface="Arimo"/>
              </a:rPr>
              <a:t>print</a:t>
            </a:r>
            <a:r>
              <a:rPr lang="en-US" sz="2062">
                <a:solidFill>
                  <a:srgbClr val="CCCCCC"/>
                </a:solidFill>
                <a:latin typeface="Arimo"/>
              </a:rPr>
              <a:t>(metrics.accuracy_score(y_test, y_pred))</a:t>
            </a:r>
          </a:p>
          <a:p>
            <a:pPr algn="l">
              <a:lnSpc>
                <a:spcPts val="1995"/>
              </a:lnSpc>
            </a:pPr>
          </a:p>
          <a:p>
            <a:pPr algn="l">
              <a:lnSpc>
                <a:spcPts val="199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19" r="0" b="-5619"/>
            </a:stretch>
          </a:blipFill>
        </p:spPr>
      </p:sp>
      <p:sp>
        <p:nvSpPr>
          <p:cNvPr name="TextBox 3" id="3"/>
          <p:cNvSpPr txBox="true"/>
          <p:nvPr/>
        </p:nvSpPr>
        <p:spPr>
          <a:xfrm rot="0">
            <a:off x="496124" y="495583"/>
            <a:ext cx="15590520" cy="1858804"/>
          </a:xfrm>
          <a:prstGeom prst="rect">
            <a:avLst/>
          </a:prstGeom>
        </p:spPr>
        <p:txBody>
          <a:bodyPr anchor="t" rtlCol="false" tIns="0" lIns="0" bIns="0" rIns="0">
            <a:spAutoFit/>
          </a:bodyPr>
          <a:lstStyle/>
          <a:p>
            <a:pPr algn="l">
              <a:lnSpc>
                <a:spcPts val="7128"/>
              </a:lnSpc>
            </a:pPr>
            <a:r>
              <a:rPr lang="en-US" sz="6600">
                <a:solidFill>
                  <a:srgbClr val="DBDBDB"/>
                </a:solidFill>
                <a:latin typeface="Arimo"/>
              </a:rPr>
              <a:t>Project Prerequisites</a:t>
            </a:r>
          </a:p>
          <a:p>
            <a:pPr algn="l">
              <a:lnSpc>
                <a:spcPts val="7128"/>
              </a:lnSpc>
            </a:pPr>
          </a:p>
        </p:txBody>
      </p:sp>
      <p:sp>
        <p:nvSpPr>
          <p:cNvPr name="TextBox 4" id="4"/>
          <p:cNvSpPr txBox="true"/>
          <p:nvPr/>
        </p:nvSpPr>
        <p:spPr>
          <a:xfrm rot="0">
            <a:off x="496124" y="2675973"/>
            <a:ext cx="15590520" cy="6378417"/>
          </a:xfrm>
          <a:prstGeom prst="rect">
            <a:avLst/>
          </a:prstGeom>
        </p:spPr>
        <p:txBody>
          <a:bodyPr anchor="t" rtlCol="false" tIns="0" lIns="0" bIns="0" rIns="0">
            <a:spAutoFit/>
          </a:bodyPr>
          <a:lstStyle/>
          <a:p>
            <a:pPr algn="l">
              <a:lnSpc>
                <a:spcPts val="3499"/>
              </a:lnSpc>
            </a:pPr>
            <a:r>
              <a:rPr lang="en-US" sz="3600">
                <a:solidFill>
                  <a:srgbClr val="DBDBDB"/>
                </a:solidFill>
                <a:latin typeface="Arimo"/>
              </a:rPr>
              <a:t>The requirement for this project is Python 3.6 installed on your computer. I have used Jupyter notebook for this project. You can use whatever you want.</a:t>
            </a:r>
          </a:p>
          <a:p>
            <a:pPr algn="l">
              <a:lnSpc>
                <a:spcPts val="3499"/>
              </a:lnSpc>
            </a:pPr>
          </a:p>
          <a:p>
            <a:pPr algn="l">
              <a:lnSpc>
                <a:spcPts val="3499"/>
              </a:lnSpc>
            </a:pPr>
            <a:r>
              <a:rPr lang="en-US" sz="3600">
                <a:solidFill>
                  <a:srgbClr val="DBDBDB"/>
                </a:solidFill>
                <a:latin typeface="Arimo"/>
              </a:rPr>
              <a:t>The required modules for this project are –</a:t>
            </a:r>
          </a:p>
          <a:p>
            <a:pPr algn="l">
              <a:lnSpc>
                <a:spcPts val="3499"/>
              </a:lnSpc>
            </a:pPr>
          </a:p>
          <a:p>
            <a:pPr algn="l">
              <a:lnSpc>
                <a:spcPts val="3499"/>
              </a:lnSpc>
            </a:pPr>
            <a:r>
              <a:rPr lang="en-US" sz="3600">
                <a:solidFill>
                  <a:srgbClr val="DBDBDB"/>
                </a:solidFill>
                <a:latin typeface="Arimo"/>
              </a:rPr>
              <a:t>Numpy(1.22.4) – pip install numpy</a:t>
            </a:r>
          </a:p>
          <a:p>
            <a:pPr algn="l">
              <a:lnSpc>
                <a:spcPts val="3499"/>
              </a:lnSpc>
            </a:pPr>
            <a:r>
              <a:rPr lang="en-US" sz="3600">
                <a:solidFill>
                  <a:srgbClr val="DBDBDB"/>
                </a:solidFill>
                <a:latin typeface="Arimo"/>
              </a:rPr>
              <a:t>Sklearn(1.1.1) – pip install sklearn</a:t>
            </a:r>
          </a:p>
          <a:p>
            <a:pPr algn="l">
              <a:lnSpc>
                <a:spcPts val="3499"/>
              </a:lnSpc>
            </a:pPr>
            <a:r>
              <a:rPr lang="en-US" sz="3600">
                <a:solidFill>
                  <a:srgbClr val="DBDBDB"/>
                </a:solidFill>
                <a:latin typeface="Arimo"/>
              </a:rPr>
              <a:t>Pandas(1.5.0) – pip install pandas</a:t>
            </a:r>
          </a:p>
          <a:p>
            <a:pPr algn="l">
              <a:lnSpc>
                <a:spcPts val="3499"/>
              </a:lnSpc>
            </a:pPr>
          </a:p>
          <a:p>
            <a:pPr algn="l">
              <a:lnSpc>
                <a:spcPts val="3499"/>
              </a:lnSpc>
            </a:pPr>
            <a:r>
              <a:rPr lang="en-US" sz="3600">
                <a:solidFill>
                  <a:srgbClr val="DBDBDB"/>
                </a:solidFill>
                <a:latin typeface="Arimo"/>
              </a:rPr>
              <a:t>That’s all we need for our earthquake prediction project.</a:t>
            </a:r>
          </a:p>
          <a:p>
            <a:pPr algn="l">
              <a:lnSpc>
                <a:spcPts val="3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03"/>
            <a:ext cx="18288000" cy="10287903"/>
          </a:xfrm>
          <a:custGeom>
            <a:avLst/>
            <a:gdLst/>
            <a:ahLst/>
            <a:cxnLst/>
            <a:rect r="r" b="b" t="t" l="l"/>
            <a:pathLst>
              <a:path h="10287903" w="18288000">
                <a:moveTo>
                  <a:pt x="0" y="0"/>
                </a:moveTo>
                <a:lnTo>
                  <a:pt x="18288000" y="0"/>
                </a:lnTo>
                <a:lnTo>
                  <a:pt x="18288000" y="10287903"/>
                </a:lnTo>
                <a:lnTo>
                  <a:pt x="0" y="10287903"/>
                </a:lnTo>
                <a:lnTo>
                  <a:pt x="0" y="0"/>
                </a:lnTo>
                <a:close/>
              </a:path>
            </a:pathLst>
          </a:custGeom>
          <a:blipFill>
            <a:blip r:embed="rId2"/>
            <a:stretch>
              <a:fillRect l="0" t="-5614" r="0" b="-5614"/>
            </a:stretch>
          </a:blipFill>
        </p:spPr>
      </p:sp>
      <p:sp>
        <p:nvSpPr>
          <p:cNvPr name="TextBox 3" id="3"/>
          <p:cNvSpPr txBox="true"/>
          <p:nvPr/>
        </p:nvSpPr>
        <p:spPr>
          <a:xfrm rot="0">
            <a:off x="823953" y="631507"/>
            <a:ext cx="15590520" cy="1858804"/>
          </a:xfrm>
          <a:prstGeom prst="rect">
            <a:avLst/>
          </a:prstGeom>
        </p:spPr>
        <p:txBody>
          <a:bodyPr anchor="t" rtlCol="false" tIns="0" lIns="0" bIns="0" rIns="0">
            <a:spAutoFit/>
          </a:bodyPr>
          <a:lstStyle/>
          <a:p>
            <a:pPr algn="l">
              <a:lnSpc>
                <a:spcPts val="7128"/>
              </a:lnSpc>
            </a:pPr>
            <a:r>
              <a:rPr lang="en-US" sz="6600">
                <a:solidFill>
                  <a:srgbClr val="DBDBDB"/>
                </a:solidFill>
                <a:latin typeface="Arimo"/>
              </a:rPr>
              <a:t>Steps for creating a earthquake prediction model</a:t>
            </a:r>
          </a:p>
        </p:txBody>
      </p:sp>
      <p:sp>
        <p:nvSpPr>
          <p:cNvPr name="TextBox 4" id="4"/>
          <p:cNvSpPr txBox="true"/>
          <p:nvPr/>
        </p:nvSpPr>
        <p:spPr>
          <a:xfrm rot="0">
            <a:off x="1468009" y="3286601"/>
            <a:ext cx="15590520" cy="6406992"/>
          </a:xfrm>
          <a:prstGeom prst="rect">
            <a:avLst/>
          </a:prstGeom>
        </p:spPr>
        <p:txBody>
          <a:bodyPr anchor="t" rtlCol="false" tIns="0" lIns="0" bIns="0" rIns="0">
            <a:spAutoFit/>
          </a:bodyPr>
          <a:lstStyle/>
          <a:p>
            <a:pPr algn="l" marL="760095" indent="-380048" lvl="1">
              <a:lnSpc>
                <a:spcPts val="4536"/>
              </a:lnSpc>
              <a:buFont typeface="Arial"/>
              <a:buChar char="•"/>
            </a:pPr>
            <a:r>
              <a:rPr lang="en-US" sz="4200">
                <a:solidFill>
                  <a:srgbClr val="BDC1C6"/>
                </a:solidFill>
                <a:latin typeface="Arimo"/>
              </a:rPr>
              <a:t>Preprocessing of Dataset.</a:t>
            </a:r>
          </a:p>
          <a:p>
            <a:pPr algn="l" marL="760095" indent="-380048" lvl="1">
              <a:lnSpc>
                <a:spcPts val="4536"/>
              </a:lnSpc>
              <a:buFont typeface="Arial"/>
              <a:buChar char="•"/>
            </a:pPr>
            <a:r>
              <a:rPr lang="en-US" sz="4200">
                <a:solidFill>
                  <a:srgbClr val="BDC1C6"/>
                </a:solidFill>
                <a:latin typeface="Arimo"/>
              </a:rPr>
              <a:t>Splitting the Datasets.</a:t>
            </a:r>
          </a:p>
          <a:p>
            <a:pPr algn="l" marL="760095" indent="-380048" lvl="1">
              <a:lnSpc>
                <a:spcPts val="4536"/>
              </a:lnSpc>
              <a:buFont typeface="Arial"/>
              <a:buChar char="•"/>
            </a:pPr>
            <a:r>
              <a:rPr lang="en-US" sz="4200">
                <a:solidFill>
                  <a:srgbClr val="BDC1C6"/>
                </a:solidFill>
                <a:latin typeface="Arimo"/>
              </a:rPr>
              <a:t>Building ML models such as Linear Regression, Decision Tree and KNN.</a:t>
            </a:r>
          </a:p>
          <a:p>
            <a:pPr algn="l" marL="760095" indent="-380048" lvl="1">
              <a:lnSpc>
                <a:spcPts val="4536"/>
              </a:lnSpc>
              <a:buFont typeface="Arial"/>
              <a:buChar char="•"/>
            </a:pPr>
            <a:r>
              <a:rPr lang="en-US" sz="4200">
                <a:solidFill>
                  <a:srgbClr val="BDC1C6"/>
                </a:solidFill>
                <a:latin typeface="Arimo"/>
              </a:rPr>
              <a:t>Visualization with Matplotlib and Seaborn.</a:t>
            </a:r>
          </a:p>
          <a:p>
            <a:pPr algn="l" marL="760095" indent="-380048" lvl="1">
              <a:lnSpc>
                <a:spcPts val="4536"/>
              </a:lnSpc>
              <a:buFont typeface="Arial"/>
              <a:buChar char="•"/>
            </a:pPr>
            <a:r>
              <a:rPr lang="en-US" sz="4200">
                <a:solidFill>
                  <a:srgbClr val="BDC1C6"/>
                </a:solidFill>
                <a:latin typeface="Arimo"/>
              </a:rPr>
              <a:t>Prediction.</a:t>
            </a:r>
          </a:p>
          <a:p>
            <a:pPr algn="l" marL="760095" indent="-380048" lvl="1">
              <a:lnSpc>
                <a:spcPts val="453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9649"/>
          </a:xfrm>
          <a:custGeom>
            <a:avLst/>
            <a:gdLst/>
            <a:ahLst/>
            <a:cxnLst/>
            <a:rect r="r" b="b" t="t" l="l"/>
            <a:pathLst>
              <a:path h="10289649" w="18288000">
                <a:moveTo>
                  <a:pt x="0" y="0"/>
                </a:moveTo>
                <a:lnTo>
                  <a:pt x="18288000" y="0"/>
                </a:lnTo>
                <a:lnTo>
                  <a:pt x="18288000" y="10289649"/>
                </a:lnTo>
                <a:lnTo>
                  <a:pt x="0" y="10289649"/>
                </a:lnTo>
                <a:lnTo>
                  <a:pt x="0" y="0"/>
                </a:lnTo>
                <a:close/>
              </a:path>
            </a:pathLst>
          </a:custGeom>
          <a:blipFill>
            <a:blip r:embed="rId2"/>
            <a:stretch>
              <a:fillRect l="0" t="-5604" r="0" b="-5604"/>
            </a:stretch>
          </a:blipFill>
        </p:spPr>
      </p:sp>
      <p:sp>
        <p:nvSpPr>
          <p:cNvPr name="TextBox 3" id="3"/>
          <p:cNvSpPr txBox="true"/>
          <p:nvPr/>
        </p:nvSpPr>
        <p:spPr>
          <a:xfrm rot="0">
            <a:off x="236631" y="745677"/>
            <a:ext cx="12646522" cy="580330"/>
          </a:xfrm>
          <a:prstGeom prst="rect">
            <a:avLst/>
          </a:prstGeom>
        </p:spPr>
        <p:txBody>
          <a:bodyPr anchor="t" rtlCol="false" tIns="0" lIns="0" bIns="0" rIns="0">
            <a:spAutoFit/>
          </a:bodyPr>
          <a:lstStyle/>
          <a:p>
            <a:pPr algn="l">
              <a:lnSpc>
                <a:spcPts val="5248"/>
              </a:lnSpc>
            </a:pPr>
            <a:r>
              <a:rPr lang="en-US" sz="4859">
                <a:solidFill>
                  <a:srgbClr val="DBDBDB"/>
                </a:solidFill>
                <a:latin typeface="Arimo"/>
              </a:rPr>
              <a:t>Earthquake Prediction Project</a:t>
            </a:r>
          </a:p>
          <a:p>
            <a:pPr algn="l">
              <a:lnSpc>
                <a:spcPts val="5248"/>
              </a:lnSpc>
            </a:pPr>
          </a:p>
        </p:txBody>
      </p:sp>
      <p:sp>
        <p:nvSpPr>
          <p:cNvPr name="TextBox 4" id="4"/>
          <p:cNvSpPr txBox="true"/>
          <p:nvPr/>
        </p:nvSpPr>
        <p:spPr>
          <a:xfrm rot="0">
            <a:off x="236631" y="1651197"/>
            <a:ext cx="15590520" cy="6406992"/>
          </a:xfrm>
          <a:prstGeom prst="rect">
            <a:avLst/>
          </a:prstGeom>
        </p:spPr>
        <p:txBody>
          <a:bodyPr anchor="t" rtlCol="false" tIns="0" lIns="0" bIns="0" rIns="0">
            <a:spAutoFit/>
          </a:bodyPr>
          <a:lstStyle/>
          <a:p>
            <a:pPr algn="l">
              <a:lnSpc>
                <a:spcPts val="4536"/>
              </a:lnSpc>
            </a:pPr>
            <a:r>
              <a:rPr lang="en-US" sz="4200">
                <a:solidFill>
                  <a:srgbClr val="DBDBDB"/>
                </a:solidFill>
                <a:latin typeface="Arimo"/>
              </a:rPr>
              <a:t>Steps to Implement</a:t>
            </a:r>
          </a:p>
          <a:p>
            <a:pPr algn="l">
              <a:lnSpc>
                <a:spcPts val="2916"/>
              </a:lnSpc>
            </a:pPr>
          </a:p>
          <a:p>
            <a:pPr algn="l">
              <a:lnSpc>
                <a:spcPts val="2916"/>
              </a:lnSpc>
            </a:pPr>
            <a:r>
              <a:rPr lang="en-US" sz="2700">
                <a:solidFill>
                  <a:srgbClr val="DBDBDB"/>
                </a:solidFill>
                <a:latin typeface="Arimo"/>
              </a:rPr>
              <a:t>1. Import the modules and all the libraries we would require in this project.</a:t>
            </a:r>
          </a:p>
          <a:p>
            <a:pPr algn="l">
              <a:lnSpc>
                <a:spcPts val="2916"/>
              </a:lnSpc>
            </a:pPr>
          </a:p>
        </p:txBody>
      </p:sp>
      <p:sp>
        <p:nvSpPr>
          <p:cNvPr name="Freeform 5" id="5"/>
          <p:cNvSpPr/>
          <p:nvPr/>
        </p:nvSpPr>
        <p:spPr>
          <a:xfrm flipH="false" flipV="false" rot="0">
            <a:off x="1040311" y="3833252"/>
            <a:ext cx="13477139" cy="2435586"/>
          </a:xfrm>
          <a:custGeom>
            <a:avLst/>
            <a:gdLst/>
            <a:ahLst/>
            <a:cxnLst/>
            <a:rect r="r" b="b" t="t" l="l"/>
            <a:pathLst>
              <a:path h="2435586" w="13477139">
                <a:moveTo>
                  <a:pt x="0" y="0"/>
                </a:moveTo>
                <a:lnTo>
                  <a:pt x="13477139" y="0"/>
                </a:lnTo>
                <a:lnTo>
                  <a:pt x="13477139" y="2435586"/>
                </a:lnTo>
                <a:lnTo>
                  <a:pt x="0" y="2435586"/>
                </a:lnTo>
                <a:lnTo>
                  <a:pt x="0" y="0"/>
                </a:lnTo>
                <a:close/>
              </a:path>
            </a:pathLst>
          </a:custGeom>
          <a:blipFill>
            <a:blip r:embed="rId3"/>
            <a:stretch>
              <a:fillRect l="0" t="-3973" r="0" b="-3973"/>
            </a:stretch>
          </a:blipFill>
        </p:spPr>
      </p:sp>
      <p:sp>
        <p:nvSpPr>
          <p:cNvPr name="TextBox 6" id="6"/>
          <p:cNvSpPr txBox="true"/>
          <p:nvPr/>
        </p:nvSpPr>
        <p:spPr>
          <a:xfrm rot="0">
            <a:off x="91440" y="6500682"/>
            <a:ext cx="17678814" cy="897107"/>
          </a:xfrm>
          <a:prstGeom prst="rect">
            <a:avLst/>
          </a:prstGeom>
        </p:spPr>
        <p:txBody>
          <a:bodyPr anchor="t" rtlCol="false" tIns="0" lIns="0" bIns="0" rIns="0">
            <a:spAutoFit/>
          </a:bodyPr>
          <a:lstStyle/>
          <a:p>
            <a:pPr algn="l">
              <a:lnSpc>
                <a:spcPts val="3240"/>
              </a:lnSpc>
            </a:pPr>
            <a:r>
              <a:rPr lang="en-US" sz="2700">
                <a:solidFill>
                  <a:srgbClr val="DBDBDB"/>
                </a:solidFill>
                <a:latin typeface="Arimo"/>
              </a:rPr>
              <a:t>2. Here we are reading the dataset and we are creating a function to do some data processing on our dataset. Here we are using the numpy to convert the data into an array.</a:t>
            </a:r>
          </a:p>
        </p:txBody>
      </p:sp>
      <p:sp>
        <p:nvSpPr>
          <p:cNvPr name="Freeform 7" id="7"/>
          <p:cNvSpPr/>
          <p:nvPr/>
        </p:nvSpPr>
        <p:spPr>
          <a:xfrm flipH="false" flipV="false" rot="0">
            <a:off x="1040311" y="7869920"/>
            <a:ext cx="13637172" cy="1680356"/>
          </a:xfrm>
          <a:custGeom>
            <a:avLst/>
            <a:gdLst/>
            <a:ahLst/>
            <a:cxnLst/>
            <a:rect r="r" b="b" t="t" l="l"/>
            <a:pathLst>
              <a:path h="1680356" w="13637172">
                <a:moveTo>
                  <a:pt x="0" y="0"/>
                </a:moveTo>
                <a:lnTo>
                  <a:pt x="13637173" y="0"/>
                </a:lnTo>
                <a:lnTo>
                  <a:pt x="13637173" y="1680355"/>
                </a:lnTo>
                <a:lnTo>
                  <a:pt x="0" y="1680355"/>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15828"/>
            <a:ext cx="18286010" cy="10302828"/>
          </a:xfrm>
          <a:custGeom>
            <a:avLst/>
            <a:gdLst/>
            <a:ahLst/>
            <a:cxnLst/>
            <a:rect r="r" b="b" t="t" l="l"/>
            <a:pathLst>
              <a:path h="10302828" w="18286010">
                <a:moveTo>
                  <a:pt x="0" y="0"/>
                </a:moveTo>
                <a:lnTo>
                  <a:pt x="18286010" y="0"/>
                </a:lnTo>
                <a:lnTo>
                  <a:pt x="18286010" y="10302828"/>
                </a:lnTo>
                <a:lnTo>
                  <a:pt x="0" y="10302828"/>
                </a:lnTo>
                <a:lnTo>
                  <a:pt x="0" y="0"/>
                </a:lnTo>
                <a:close/>
              </a:path>
            </a:pathLst>
          </a:custGeom>
          <a:blipFill>
            <a:blip r:embed="rId2"/>
            <a:stretch>
              <a:fillRect l="0" t="-5527" r="0" b="-5527"/>
            </a:stretch>
          </a:blipFill>
        </p:spPr>
      </p:sp>
      <p:sp>
        <p:nvSpPr>
          <p:cNvPr name="TextBox 3" id="3"/>
          <p:cNvSpPr txBox="true"/>
          <p:nvPr/>
        </p:nvSpPr>
        <p:spPr>
          <a:xfrm rot="0">
            <a:off x="91440" y="426022"/>
            <a:ext cx="17851671" cy="1312605"/>
          </a:xfrm>
          <a:prstGeom prst="rect">
            <a:avLst/>
          </a:prstGeom>
        </p:spPr>
        <p:txBody>
          <a:bodyPr anchor="t" rtlCol="false" tIns="0" lIns="0" bIns="0" rIns="0">
            <a:spAutoFit/>
          </a:bodyPr>
          <a:lstStyle/>
          <a:p>
            <a:pPr algn="l">
              <a:lnSpc>
                <a:spcPts val="3240"/>
              </a:lnSpc>
            </a:pPr>
            <a:r>
              <a:rPr lang="en-US" sz="2700">
                <a:solidFill>
                  <a:srgbClr val="DBDBDB"/>
                </a:solidFill>
                <a:latin typeface="Arimo"/>
              </a:rPr>
              <a:t>3. Here we are dividing our dataset into X and Y where x is the independent variable whereas y is the dependent variable. Then we are using the test train split function to divide the X and Y into training and testing datasets. We are taking the percentage of 80 and 20% for training and testing respectively.</a:t>
            </a:r>
          </a:p>
        </p:txBody>
      </p:sp>
      <p:sp>
        <p:nvSpPr>
          <p:cNvPr name="Freeform 4" id="4"/>
          <p:cNvSpPr/>
          <p:nvPr/>
        </p:nvSpPr>
        <p:spPr>
          <a:xfrm flipH="false" flipV="false" rot="0">
            <a:off x="1942312" y="1972795"/>
            <a:ext cx="12471210" cy="2309060"/>
          </a:xfrm>
          <a:custGeom>
            <a:avLst/>
            <a:gdLst/>
            <a:ahLst/>
            <a:cxnLst/>
            <a:rect r="r" b="b" t="t" l="l"/>
            <a:pathLst>
              <a:path h="2309060" w="12471210">
                <a:moveTo>
                  <a:pt x="0" y="0"/>
                </a:moveTo>
                <a:lnTo>
                  <a:pt x="12471210" y="0"/>
                </a:lnTo>
                <a:lnTo>
                  <a:pt x="12471210" y="2309060"/>
                </a:lnTo>
                <a:lnTo>
                  <a:pt x="0" y="2309060"/>
                </a:lnTo>
                <a:lnTo>
                  <a:pt x="0" y="0"/>
                </a:lnTo>
                <a:close/>
              </a:path>
            </a:pathLst>
          </a:custGeom>
          <a:blipFill>
            <a:blip r:embed="rId3"/>
            <a:stretch>
              <a:fillRect l="0" t="0" r="0" b="0"/>
            </a:stretch>
          </a:blipFill>
        </p:spPr>
      </p:sp>
      <p:sp>
        <p:nvSpPr>
          <p:cNvPr name="TextBox 5" id="5"/>
          <p:cNvSpPr txBox="true"/>
          <p:nvPr/>
        </p:nvSpPr>
        <p:spPr>
          <a:xfrm rot="0">
            <a:off x="93429" y="4685421"/>
            <a:ext cx="18103131" cy="897106"/>
          </a:xfrm>
          <a:prstGeom prst="rect">
            <a:avLst/>
          </a:prstGeom>
        </p:spPr>
        <p:txBody>
          <a:bodyPr anchor="t" rtlCol="false" tIns="0" lIns="0" bIns="0" rIns="0">
            <a:spAutoFit/>
          </a:bodyPr>
          <a:lstStyle/>
          <a:p>
            <a:pPr algn="l">
              <a:lnSpc>
                <a:spcPts val="3240"/>
              </a:lnSpc>
            </a:pPr>
            <a:r>
              <a:rPr lang="en-US" sz="2700">
                <a:solidFill>
                  <a:srgbClr val="DBDBDB"/>
                </a:solidFill>
                <a:latin typeface="Arimo"/>
              </a:rPr>
              <a:t>4. Here we are creating our RandomForestClassifier and we are passing our training dataset to our model to train it. Also then we are passing our testing dataset to predict the dataset.</a:t>
            </a:r>
          </a:p>
        </p:txBody>
      </p:sp>
      <p:sp>
        <p:nvSpPr>
          <p:cNvPr name="Freeform 6" id="6"/>
          <p:cNvSpPr/>
          <p:nvPr/>
        </p:nvSpPr>
        <p:spPr>
          <a:xfrm flipH="false" flipV="false" rot="0">
            <a:off x="1782277" y="6342194"/>
            <a:ext cx="12631245" cy="2160457"/>
          </a:xfrm>
          <a:custGeom>
            <a:avLst/>
            <a:gdLst/>
            <a:ahLst/>
            <a:cxnLst/>
            <a:rect r="r" b="b" t="t" l="l"/>
            <a:pathLst>
              <a:path h="2160457" w="12631245">
                <a:moveTo>
                  <a:pt x="0" y="0"/>
                </a:moveTo>
                <a:lnTo>
                  <a:pt x="12631245" y="0"/>
                </a:lnTo>
                <a:lnTo>
                  <a:pt x="12631245" y="2160457"/>
                </a:lnTo>
                <a:lnTo>
                  <a:pt x="0" y="2160457"/>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302828"/>
          </a:xfrm>
          <a:custGeom>
            <a:avLst/>
            <a:gdLst/>
            <a:ahLst/>
            <a:cxnLst/>
            <a:rect r="r" b="b" t="t" l="l"/>
            <a:pathLst>
              <a:path h="10302828" w="18288000">
                <a:moveTo>
                  <a:pt x="0" y="0"/>
                </a:moveTo>
                <a:lnTo>
                  <a:pt x="18288000" y="0"/>
                </a:lnTo>
                <a:lnTo>
                  <a:pt x="18288000" y="10302828"/>
                </a:lnTo>
                <a:lnTo>
                  <a:pt x="0" y="10302828"/>
                </a:lnTo>
                <a:lnTo>
                  <a:pt x="0" y="0"/>
                </a:lnTo>
                <a:close/>
              </a:path>
            </a:pathLst>
          </a:custGeom>
          <a:blipFill>
            <a:blip r:embed="rId2"/>
            <a:stretch>
              <a:fillRect l="0" t="-5533" r="0" b="-5533"/>
            </a:stretch>
          </a:blipFill>
        </p:spPr>
      </p:sp>
      <p:sp>
        <p:nvSpPr>
          <p:cNvPr name="TextBox 3" id="3"/>
          <p:cNvSpPr txBox="true"/>
          <p:nvPr/>
        </p:nvSpPr>
        <p:spPr>
          <a:xfrm rot="0">
            <a:off x="91440" y="1076242"/>
            <a:ext cx="17922240" cy="3390096"/>
          </a:xfrm>
          <a:prstGeom prst="rect">
            <a:avLst/>
          </a:prstGeom>
        </p:spPr>
        <p:txBody>
          <a:bodyPr anchor="t" rtlCol="false" tIns="0" lIns="0" bIns="0" rIns="0">
            <a:spAutoFit/>
          </a:bodyPr>
          <a:lstStyle/>
          <a:p>
            <a:pPr algn="l">
              <a:lnSpc>
                <a:spcPts val="3240"/>
              </a:lnSpc>
            </a:pPr>
            <a:r>
              <a:rPr lang="en-US" sz="2700">
                <a:solidFill>
                  <a:srgbClr val="DBDBDB"/>
                </a:solidFill>
                <a:latin typeface="Arimo"/>
              </a:rPr>
              <a:t>5. In this piece of code, we are creating our instance for Gradient Boosting Classifier. The maximum Depth of this Gradient Boosting algorithm is 3. After creating the instance, we pass our training data to the classifier to fit our training data into the algorithm. This is a part of training.</a:t>
            </a:r>
          </a:p>
          <a:p>
            <a:pPr algn="l">
              <a:lnSpc>
                <a:spcPts val="3240"/>
              </a:lnSpc>
            </a:pPr>
          </a:p>
          <a:p>
            <a:pPr algn="l">
              <a:lnSpc>
                <a:spcPts val="3240"/>
              </a:lnSpc>
            </a:pPr>
            <a:r>
              <a:rPr lang="en-US" sz="2700">
                <a:solidFill>
                  <a:srgbClr val="DBDBDB"/>
                </a:solidFill>
                <a:latin typeface="Arimo"/>
              </a:rPr>
              <a:t>Once we are done with training, we pass the testing data, and we make our predictions on testing data and store it in another variable. After training and testing, it’s time to print the score. For this, we are using the accuracy score function, and we are passing the predicted values and the original values to the function, and it is printing the accuracy.</a:t>
            </a:r>
          </a:p>
        </p:txBody>
      </p:sp>
      <p:sp>
        <p:nvSpPr>
          <p:cNvPr name="Freeform 4" id="4"/>
          <p:cNvSpPr/>
          <p:nvPr/>
        </p:nvSpPr>
        <p:spPr>
          <a:xfrm flipH="false" flipV="false" rot="0">
            <a:off x="1465468" y="5307123"/>
            <a:ext cx="12756986" cy="2869179"/>
          </a:xfrm>
          <a:custGeom>
            <a:avLst/>
            <a:gdLst/>
            <a:ahLst/>
            <a:cxnLst/>
            <a:rect r="r" b="b" t="t" l="l"/>
            <a:pathLst>
              <a:path h="2869179" w="12756986">
                <a:moveTo>
                  <a:pt x="0" y="0"/>
                </a:moveTo>
                <a:lnTo>
                  <a:pt x="12756986" y="0"/>
                </a:lnTo>
                <a:lnTo>
                  <a:pt x="12756986" y="2869179"/>
                </a:lnTo>
                <a:lnTo>
                  <a:pt x="0" y="2869179"/>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0888" cy="10287000"/>
          </a:xfrm>
          <a:custGeom>
            <a:avLst/>
            <a:gdLst/>
            <a:ahLst/>
            <a:cxnLst/>
            <a:rect r="r" b="b" t="t" l="l"/>
            <a:pathLst>
              <a:path h="10287000" w="18280888">
                <a:moveTo>
                  <a:pt x="0" y="0"/>
                </a:moveTo>
                <a:lnTo>
                  <a:pt x="18280888" y="0"/>
                </a:lnTo>
                <a:lnTo>
                  <a:pt x="18280888" y="10287000"/>
                </a:lnTo>
                <a:lnTo>
                  <a:pt x="0" y="10287000"/>
                </a:lnTo>
                <a:lnTo>
                  <a:pt x="0" y="0"/>
                </a:lnTo>
                <a:close/>
              </a:path>
            </a:pathLst>
          </a:custGeom>
          <a:blipFill>
            <a:blip r:embed="rId2"/>
            <a:stretch>
              <a:fillRect l="0" t="-5597" r="0" b="-5597"/>
            </a:stretch>
          </a:blipFill>
        </p:spPr>
      </p:sp>
      <p:sp>
        <p:nvSpPr>
          <p:cNvPr name="TextBox 3" id="3"/>
          <p:cNvSpPr txBox="true"/>
          <p:nvPr/>
        </p:nvSpPr>
        <p:spPr>
          <a:xfrm rot="0">
            <a:off x="91440" y="1047122"/>
            <a:ext cx="18105120" cy="2559099"/>
          </a:xfrm>
          <a:prstGeom prst="rect">
            <a:avLst/>
          </a:prstGeom>
        </p:spPr>
        <p:txBody>
          <a:bodyPr anchor="t" rtlCol="false" tIns="0" lIns="0" bIns="0" rIns="0">
            <a:spAutoFit/>
          </a:bodyPr>
          <a:lstStyle/>
          <a:p>
            <a:pPr algn="l">
              <a:lnSpc>
                <a:spcPts val="3240"/>
              </a:lnSpc>
            </a:pPr>
            <a:r>
              <a:rPr lang="en-US" sz="2700">
                <a:solidFill>
                  <a:srgbClr val="DBDBDB"/>
                </a:solidFill>
                <a:latin typeface="Arimo"/>
              </a:rPr>
              <a:t>6. Here, we are doing the same thing as above. The only difference is that this time, we are using Support Vector Classifier. So, we are creating an instance of Support Vector Classifier and setting the gamma function to “auto”. After that, we pass the training data to the classifier.</a:t>
            </a:r>
          </a:p>
          <a:p>
            <a:pPr algn="l">
              <a:lnSpc>
                <a:spcPts val="3240"/>
              </a:lnSpc>
            </a:pPr>
          </a:p>
          <a:p>
            <a:pPr algn="l">
              <a:lnSpc>
                <a:spcPts val="3240"/>
              </a:lnSpc>
            </a:pPr>
            <a:r>
              <a:rPr lang="en-US" sz="2700">
                <a:solidFill>
                  <a:srgbClr val="DBDBDB"/>
                </a:solidFill>
                <a:latin typeface="Arimo"/>
              </a:rPr>
              <a:t>After training the model, we pass the testing data to our model and predict the accuracy score using the accuracy score function.</a:t>
            </a:r>
          </a:p>
        </p:txBody>
      </p:sp>
      <p:sp>
        <p:nvSpPr>
          <p:cNvPr name="Freeform 4" id="4"/>
          <p:cNvSpPr/>
          <p:nvPr/>
        </p:nvSpPr>
        <p:spPr>
          <a:xfrm flipH="false" flipV="false" rot="0">
            <a:off x="2067814" y="4564626"/>
            <a:ext cx="12768417" cy="2640560"/>
          </a:xfrm>
          <a:custGeom>
            <a:avLst/>
            <a:gdLst/>
            <a:ahLst/>
            <a:cxnLst/>
            <a:rect r="r" b="b" t="t" l="l"/>
            <a:pathLst>
              <a:path h="2640560" w="12768417">
                <a:moveTo>
                  <a:pt x="0" y="0"/>
                </a:moveTo>
                <a:lnTo>
                  <a:pt x="12768418" y="0"/>
                </a:lnTo>
                <a:lnTo>
                  <a:pt x="12768418" y="2640560"/>
                </a:lnTo>
                <a:lnTo>
                  <a:pt x="0" y="2640560"/>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DAFyLYfsMZE</dc:identifier>
  <dcterms:modified xsi:type="dcterms:W3CDTF">2011-08-01T06:04:30Z</dcterms:modified>
  <cp:revision>1</cp:revision>
  <dc:title>AI_PHASE 4 PROJECT.pptx</dc:title>
</cp:coreProperties>
</file>